
<file path=[Content_Types].xml><?xml version="1.0" encoding="utf-8"?>
<Types xmlns="http://schemas.openxmlformats.org/package/2006/content-types"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" name="Google Shape;91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" name="Google Shape;96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" name="Google Shape;104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" name="Google Shape;112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" name="Google Shape;120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" name="Google Shape;128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" name="Google Shape;136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" name="Google Shape;144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2" name="Google Shape;152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0" name="Google Shape;160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8" name="Google Shape;168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6" name="Google Shape;176;p1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4" name="Google Shape;184;p1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2" name="Google Shape;192;p1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0" name="Google Shape;200;p1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8" name="Google Shape;208;p1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6" name="Google Shape;216;p1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4" name="Google Shape;224;p1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2" name="Google Shape;232;p2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0" name="Google Shape;240;p2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8" name="Google Shape;248;p2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6" name="Google Shape;256;p2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4" name="Google Shape;264;p2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2" name="Google Shape;272;p2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4" name="Google Shape;14;p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5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6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7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7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7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9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0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1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/>
          <p:nvPr/>
        </p:nvSpPr>
        <p:spPr>
          <a:xfrm>
            <a:off x="0" y="-1"/>
            <a:ext cx="12191695" cy="2540001"/>
          </a:xfrm>
          <a:prstGeom prst="rect">
            <a:avLst/>
          </a:prstGeom>
          <a:solidFill>
            <a:srgbClr val="234C69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p13"/>
          <p:cNvSpPr txBox="1"/>
          <p:nvPr/>
        </p:nvSpPr>
        <p:spPr>
          <a:xfrm>
            <a:off x="1500448" y="700302"/>
            <a:ext cx="7582781" cy="11079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6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Practical Digital Skills</a:t>
            </a:r>
            <a:endParaRPr/>
          </a:p>
        </p:txBody>
      </p:sp>
      <p:sp>
        <p:nvSpPr>
          <p:cNvPr id="86" name="Google Shape;86;p13"/>
          <p:cNvSpPr txBox="1"/>
          <p:nvPr/>
        </p:nvSpPr>
        <p:spPr>
          <a:xfrm>
            <a:off x="11292840" y="6446520"/>
            <a:ext cx="4572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endParaRPr/>
          </a:p>
        </p:txBody>
      </p:sp>
      <p:sp>
        <p:nvSpPr>
          <p:cNvPr id="87" name="Google Shape;87;p13"/>
          <p:cNvSpPr txBox="1"/>
          <p:nvPr>
            <p:ph type="ctrTitle"/>
          </p:nvPr>
        </p:nvSpPr>
        <p:spPr>
          <a:xfrm>
            <a:off x="1646382" y="3758247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31859B"/>
              </a:buClr>
              <a:buSzPct val="100000"/>
              <a:buFont typeface="Calibri"/>
              <a:buNone/>
            </a:pPr>
            <a:r>
              <a:rPr b="1" lang="en-US">
                <a:solidFill>
                  <a:srgbClr val="31859B"/>
                </a:solidFill>
              </a:rPr>
              <a:t>KRIPA PATEL</a:t>
            </a:r>
            <a:br>
              <a:rPr b="1" lang="en-US">
                <a:solidFill>
                  <a:srgbClr val="31859B"/>
                </a:solidFill>
              </a:rPr>
            </a:br>
            <a:r>
              <a:rPr b="1" lang="en-US" sz="3100">
                <a:solidFill>
                  <a:srgbClr val="31859B"/>
                </a:solidFill>
              </a:rPr>
              <a:t>IT EDUCATOR</a:t>
            </a:r>
            <a:br>
              <a:rPr b="1" lang="en-US">
                <a:solidFill>
                  <a:srgbClr val="31859B"/>
                </a:solidFill>
              </a:rPr>
            </a:br>
            <a:r>
              <a:rPr lang="en-US">
                <a:solidFill>
                  <a:schemeClr val="accent2"/>
                </a:solidFill>
              </a:rPr>
              <a:t>BRIGHT SCHOOL,KARELIBAUGH</a:t>
            </a:r>
            <a:endParaRPr>
              <a:solidFill>
                <a:schemeClr val="accent2"/>
              </a:solidFill>
            </a:endParaRPr>
          </a:p>
        </p:txBody>
      </p:sp>
      <p:sp>
        <p:nvSpPr>
          <p:cNvPr id="88" name="Google Shape;88;p13"/>
          <p:cNvSpPr txBox="1"/>
          <p:nvPr>
            <p:ph idx="1" type="subTitle"/>
          </p:nvPr>
        </p:nvSpPr>
        <p:spPr>
          <a:xfrm>
            <a:off x="-563418" y="2604964"/>
            <a:ext cx="6400800" cy="66254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</a:pPr>
            <a:r>
              <a:rPr lang="en-US"/>
              <a:t>PRESENTATION BY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4"/>
          <p:cNvSpPr/>
          <p:nvPr/>
        </p:nvSpPr>
        <p:spPr>
          <a:xfrm>
            <a:off x="1431636" y="166255"/>
            <a:ext cx="7712364" cy="76790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857250" lvl="0" marL="857250" marR="0" rtl="0" algn="l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Char char="•"/>
            </a:pPr>
            <a:r>
              <a:rPr b="0" i="0" lang="en-US" sz="66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Learn </a:t>
            </a:r>
            <a:endParaRPr b="0" i="0" sz="6600" u="none" cap="none" strike="noStrike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857250" lvl="0" marL="857250" marR="0" rtl="0" algn="l">
              <a:spcBef>
                <a:spcPts val="90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Char char="•"/>
            </a:pPr>
            <a:r>
              <a:rPr b="0" i="0" lang="en-US" sz="66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Search </a:t>
            </a:r>
            <a:endParaRPr/>
          </a:p>
          <a:p>
            <a:pPr indent="-857250" lvl="0" marL="857250" marR="0" rtl="0" algn="l">
              <a:spcBef>
                <a:spcPts val="90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Char char="•"/>
            </a:pPr>
            <a:r>
              <a:rPr b="0" i="0" lang="en-US" sz="66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Verify </a:t>
            </a:r>
            <a:endParaRPr/>
          </a:p>
          <a:p>
            <a:pPr indent="-857250" lvl="0" marL="857250" marR="0" rtl="0" algn="l">
              <a:spcBef>
                <a:spcPts val="90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Char char="•"/>
            </a:pPr>
            <a:r>
              <a:rPr b="0" i="0" lang="en-US" sz="66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Create</a:t>
            </a:r>
            <a:endParaRPr/>
          </a:p>
          <a:p>
            <a:pPr indent="-857250" lvl="0" marL="857250" marR="0" rtl="0" algn="l">
              <a:spcBef>
                <a:spcPts val="90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Arial"/>
              <a:buChar char="•"/>
            </a:pPr>
            <a:r>
              <a:rPr b="0" i="0" lang="en-US" sz="66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Stay Safe</a:t>
            </a:r>
            <a:endParaRPr/>
          </a:p>
          <a:p>
            <a:pPr indent="0" lvl="0" marL="0" marR="0" rtl="0" algn="l">
              <a:spcBef>
                <a:spcPts val="900"/>
              </a:spcBef>
              <a:spcAft>
                <a:spcPts val="0"/>
              </a:spcAft>
              <a:buNone/>
            </a:pPr>
            <a:r>
              <a:t/>
            </a:r>
            <a:endParaRPr b="0" i="0" sz="8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90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Email Etiquette  |  Smart Online Research  |  Identifying Fake News  |  Using Educational Tools Safely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5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234C69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15"/>
          <p:cNvSpPr txBox="1"/>
          <p:nvPr/>
        </p:nvSpPr>
        <p:spPr>
          <a:xfrm>
            <a:off x="502920" y="146304"/>
            <a:ext cx="11155680" cy="5029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Learning Objectives</a:t>
            </a:r>
            <a:endParaRPr/>
          </a:p>
        </p:txBody>
      </p:sp>
      <p:sp>
        <p:nvSpPr>
          <p:cNvPr id="100" name="Google Shape;100;p15"/>
          <p:cNvSpPr txBox="1"/>
          <p:nvPr/>
        </p:nvSpPr>
        <p:spPr>
          <a:xfrm>
            <a:off x="685800" y="1051560"/>
            <a:ext cx="10789920" cy="53035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By the end of this session, students will be able to:</a:t>
            </a:r>
            <a:endParaRPr/>
          </a:p>
          <a:p>
            <a:pPr indent="0" lvl="0" marL="0" marR="0" rtl="0" algn="l">
              <a:spcBef>
                <a:spcPts val="90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• Write a simple and polite email.</a:t>
            </a:r>
            <a:endParaRPr/>
          </a:p>
          <a:p>
            <a:pPr indent="0" lvl="0" marL="0" marR="0" rtl="0" algn="l">
              <a:spcBef>
                <a:spcPts val="90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• Search for information effectively.</a:t>
            </a:r>
            <a:endParaRPr/>
          </a:p>
          <a:p>
            <a:pPr indent="0" lvl="0" marL="0" marR="0" rtl="0" algn="l">
              <a:spcBef>
                <a:spcPts val="90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• Check whether online information is reliable.</a:t>
            </a:r>
            <a:endParaRPr/>
          </a:p>
          <a:p>
            <a:pPr indent="0" lvl="0" marL="0" marR="0" rtl="0" algn="l">
              <a:spcBef>
                <a:spcPts val="90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• Identify common signs of fake news.</a:t>
            </a:r>
            <a:endParaRPr/>
          </a:p>
          <a:p>
            <a:pPr indent="0" lvl="0" marL="0" marR="0" rtl="0" algn="l">
              <a:spcBef>
                <a:spcPts val="90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• Use educational websites and apps safely.</a:t>
            </a:r>
            <a:endParaRPr/>
          </a:p>
          <a:p>
            <a:pPr indent="0" lvl="0" marL="0" marR="0" rtl="0" algn="l">
              <a:spcBef>
                <a:spcPts val="90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• Protect personal information while using the internet.</a:t>
            </a:r>
            <a:endParaRPr/>
          </a:p>
        </p:txBody>
      </p:sp>
      <p:sp>
        <p:nvSpPr>
          <p:cNvPr id="101" name="Google Shape;101;p15"/>
          <p:cNvSpPr txBox="1"/>
          <p:nvPr/>
        </p:nvSpPr>
        <p:spPr>
          <a:xfrm>
            <a:off x="11292840" y="6446520"/>
            <a:ext cx="4572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6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234C69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p16"/>
          <p:cNvSpPr txBox="1"/>
          <p:nvPr/>
        </p:nvSpPr>
        <p:spPr>
          <a:xfrm>
            <a:off x="502920" y="146304"/>
            <a:ext cx="11155680" cy="5029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What is Email Etiquette?</a:t>
            </a:r>
            <a:endParaRPr/>
          </a:p>
        </p:txBody>
      </p:sp>
      <p:sp>
        <p:nvSpPr>
          <p:cNvPr id="108" name="Google Shape;108;p16"/>
          <p:cNvSpPr txBox="1"/>
          <p:nvPr/>
        </p:nvSpPr>
        <p:spPr>
          <a:xfrm>
            <a:off x="685800" y="1051560"/>
            <a:ext cx="10789920" cy="53035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Email etiquette means following polite and responsible rules while sending emails.</a:t>
            </a:r>
            <a:endParaRPr/>
          </a:p>
          <a:p>
            <a:pPr indent="0" lvl="0" marL="0" marR="0" rtl="0" algn="l">
              <a:spcBef>
                <a:spcPts val="90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• Use a clear Subject.</a:t>
            </a:r>
            <a:endParaRPr/>
          </a:p>
          <a:p>
            <a:pPr indent="0" lvl="0" marL="0" marR="0" rtl="0" algn="l">
              <a:spcBef>
                <a:spcPts val="90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• Start with a polite greeting.</a:t>
            </a:r>
            <a:endParaRPr/>
          </a:p>
          <a:p>
            <a:pPr indent="0" lvl="0" marL="0" marR="0" rtl="0" algn="l">
              <a:spcBef>
                <a:spcPts val="90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• Write clearly and briefly.</a:t>
            </a:r>
            <a:endParaRPr/>
          </a:p>
          <a:p>
            <a:pPr indent="0" lvl="0" marL="0" marR="0" rtl="0" algn="l">
              <a:spcBef>
                <a:spcPts val="90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• Use respectful language.</a:t>
            </a:r>
            <a:endParaRPr/>
          </a:p>
          <a:p>
            <a:pPr indent="0" lvl="0" marL="0" marR="0" rtl="0" algn="l">
              <a:spcBef>
                <a:spcPts val="90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• Check spelling before sending.</a:t>
            </a:r>
            <a:endParaRPr/>
          </a:p>
          <a:p>
            <a:pPr indent="0" lvl="0" marL="0" marR="0" rtl="0" algn="l">
              <a:spcBef>
                <a:spcPts val="90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• Avoid typing everything in CAPITAL LETTERS.</a:t>
            </a:r>
            <a:endParaRPr/>
          </a:p>
          <a:p>
            <a:pPr indent="0" lvl="0" marL="0" marR="0" rtl="0" algn="l">
              <a:spcBef>
                <a:spcPts val="90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• Add an appropriate closing.</a:t>
            </a:r>
            <a:endParaRPr/>
          </a:p>
        </p:txBody>
      </p:sp>
      <p:sp>
        <p:nvSpPr>
          <p:cNvPr id="109" name="Google Shape;109;p16"/>
          <p:cNvSpPr txBox="1"/>
          <p:nvPr/>
        </p:nvSpPr>
        <p:spPr>
          <a:xfrm>
            <a:off x="11292840" y="6446520"/>
            <a:ext cx="4572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7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234C69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p17"/>
          <p:cNvSpPr txBox="1"/>
          <p:nvPr/>
        </p:nvSpPr>
        <p:spPr>
          <a:xfrm>
            <a:off x="502920" y="146304"/>
            <a:ext cx="11155680" cy="5029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Parts of a Good Email</a:t>
            </a:r>
            <a:endParaRPr/>
          </a:p>
        </p:txBody>
      </p:sp>
      <p:sp>
        <p:nvSpPr>
          <p:cNvPr id="116" name="Google Shape;116;p17"/>
          <p:cNvSpPr txBox="1"/>
          <p:nvPr/>
        </p:nvSpPr>
        <p:spPr>
          <a:xfrm>
            <a:off x="685800" y="1051560"/>
            <a:ext cx="10789920" cy="53035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 To: Receiver's email address</a:t>
            </a:r>
            <a:endParaRPr/>
          </a:p>
          <a:p>
            <a:pPr indent="0" lvl="0" marL="0" marR="0" rtl="0" algn="l">
              <a:spcBef>
                <a:spcPts val="90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2. Subject: What the email is about</a:t>
            </a:r>
            <a:endParaRPr/>
          </a:p>
          <a:p>
            <a:pPr indent="0" lvl="0" marL="0" marR="0" rtl="0" algn="l">
              <a:spcBef>
                <a:spcPts val="90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3. Greeting: Dear Ma'am/Sir</a:t>
            </a:r>
            <a:endParaRPr/>
          </a:p>
          <a:p>
            <a:pPr indent="0" lvl="0" marL="0" marR="0" rtl="0" algn="l">
              <a:spcBef>
                <a:spcPts val="90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4. Body: Main message</a:t>
            </a:r>
            <a:endParaRPr/>
          </a:p>
          <a:p>
            <a:pPr indent="0" lvl="0" marL="0" marR="0" rtl="0" algn="l">
              <a:spcBef>
                <a:spcPts val="90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5. Closing: Thank you/Regards</a:t>
            </a:r>
            <a:endParaRPr/>
          </a:p>
          <a:p>
            <a:pPr indent="0" lvl="0" marL="0" marR="0" rtl="0" algn="l">
              <a:spcBef>
                <a:spcPts val="90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6. Name: Sender's name</a:t>
            </a:r>
            <a:endParaRPr/>
          </a:p>
          <a:p>
            <a:pPr indent="0" lvl="0" marL="0" marR="0" rtl="0" algn="l">
              <a:spcBef>
                <a:spcPts val="90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90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Example Subject: Request for Science Project Information</a:t>
            </a:r>
            <a:endParaRPr/>
          </a:p>
        </p:txBody>
      </p:sp>
      <p:sp>
        <p:nvSpPr>
          <p:cNvPr id="117" name="Google Shape;117;p17"/>
          <p:cNvSpPr txBox="1"/>
          <p:nvPr/>
        </p:nvSpPr>
        <p:spPr>
          <a:xfrm>
            <a:off x="11292840" y="6446520"/>
            <a:ext cx="4572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8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234C69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" name="Google Shape;123;p18"/>
          <p:cNvSpPr txBox="1"/>
          <p:nvPr/>
        </p:nvSpPr>
        <p:spPr>
          <a:xfrm>
            <a:off x="502920" y="146304"/>
            <a:ext cx="11155680" cy="5029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Email: Good or Bad?</a:t>
            </a:r>
            <a:endParaRPr/>
          </a:p>
        </p:txBody>
      </p:sp>
      <p:sp>
        <p:nvSpPr>
          <p:cNvPr id="124" name="Google Shape;124;p18"/>
          <p:cNvSpPr txBox="1"/>
          <p:nvPr/>
        </p:nvSpPr>
        <p:spPr>
          <a:xfrm>
            <a:off x="685800" y="1051560"/>
            <a:ext cx="10789920" cy="53035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❌ Bad:  SEND ME THE PROJECT DETAILS ASAP!!!</a:t>
            </a:r>
            <a:endParaRPr/>
          </a:p>
          <a:p>
            <a:pPr indent="0" lvl="0" marL="0" marR="0" rtl="0" algn="l">
              <a:spcBef>
                <a:spcPts val="90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✅ Better:</a:t>
            </a:r>
            <a:endParaRPr/>
          </a:p>
          <a:p>
            <a:pPr indent="0" lvl="0" marL="0" marR="0" rtl="0" algn="l">
              <a:spcBef>
                <a:spcPts val="90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Dear Ma’am,</a:t>
            </a:r>
            <a:endParaRPr/>
          </a:p>
          <a:p>
            <a:pPr indent="0" lvl="0" marL="0" marR="0" rtl="0" algn="l">
              <a:spcBef>
                <a:spcPts val="90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Could you please share the details of the science project?</a:t>
            </a:r>
            <a:endParaRPr/>
          </a:p>
          <a:p>
            <a:pPr indent="0" lvl="0" marL="0" marR="0" rtl="0" algn="l">
              <a:spcBef>
                <a:spcPts val="90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Thank you.</a:t>
            </a:r>
            <a:endParaRPr/>
          </a:p>
          <a:p>
            <a:pPr indent="0" lvl="0" marL="0" marR="0" rtl="0" algn="l">
              <a:spcBef>
                <a:spcPts val="90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Regards,</a:t>
            </a:r>
            <a:endParaRPr/>
          </a:p>
          <a:p>
            <a:pPr indent="0" lvl="0" marL="0" marR="0" rtl="0" algn="l">
              <a:spcBef>
                <a:spcPts val="90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Riya</a:t>
            </a:r>
            <a:endParaRPr/>
          </a:p>
          <a:p>
            <a:pPr indent="0" lvl="0" marL="0" marR="0" rtl="0" algn="l">
              <a:spcBef>
                <a:spcPts val="90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90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Think → Write → Check → Send</a:t>
            </a:r>
            <a:endParaRPr/>
          </a:p>
        </p:txBody>
      </p:sp>
      <p:sp>
        <p:nvSpPr>
          <p:cNvPr id="125" name="Google Shape;125;p18"/>
          <p:cNvSpPr txBox="1"/>
          <p:nvPr/>
        </p:nvSpPr>
        <p:spPr>
          <a:xfrm>
            <a:off x="11292840" y="6446520"/>
            <a:ext cx="4572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19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234C69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p19"/>
          <p:cNvSpPr txBox="1"/>
          <p:nvPr/>
        </p:nvSpPr>
        <p:spPr>
          <a:xfrm>
            <a:off x="502920" y="146304"/>
            <a:ext cx="11155680" cy="5029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What is Online Research?</a:t>
            </a:r>
            <a:endParaRPr/>
          </a:p>
        </p:txBody>
      </p:sp>
      <p:sp>
        <p:nvSpPr>
          <p:cNvPr id="132" name="Google Shape;132;p19"/>
          <p:cNvSpPr txBox="1"/>
          <p:nvPr/>
        </p:nvSpPr>
        <p:spPr>
          <a:xfrm>
            <a:off x="685800" y="1051560"/>
            <a:ext cx="10789920" cy="53035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Online research means finding information on the internet to learn about a topic or answer a question.</a:t>
            </a:r>
            <a:endParaRPr/>
          </a:p>
          <a:p>
            <a:pPr indent="0" lvl="0" marL="0" marR="0" rtl="0" algn="l">
              <a:spcBef>
                <a:spcPts val="90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Examples:</a:t>
            </a:r>
            <a:endParaRPr/>
          </a:p>
          <a:p>
            <a:pPr indent="0" lvl="0" marL="0" marR="0" rtl="0" algn="l">
              <a:spcBef>
                <a:spcPts val="90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• Finding information about climate change</a:t>
            </a:r>
            <a:endParaRPr/>
          </a:p>
          <a:p>
            <a:pPr indent="0" lvl="0" marL="0" marR="0" rtl="0" algn="l">
              <a:spcBef>
                <a:spcPts val="90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• Researching a science project</a:t>
            </a:r>
            <a:endParaRPr/>
          </a:p>
          <a:p>
            <a:pPr indent="0" lvl="0" marL="0" marR="0" rtl="0" algn="l">
              <a:spcBef>
                <a:spcPts val="90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• Finding information about a historical event</a:t>
            </a:r>
            <a:endParaRPr/>
          </a:p>
          <a:p>
            <a:pPr indent="0" lvl="0" marL="0" marR="0" rtl="0" algn="l">
              <a:spcBef>
                <a:spcPts val="90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• Learning about a new technology</a:t>
            </a:r>
            <a:endParaRPr/>
          </a:p>
          <a:p>
            <a:pPr indent="0" lvl="0" marL="0" marR="0" rtl="0" algn="l">
              <a:spcBef>
                <a:spcPts val="90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90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Not everything on the internet is true!</a:t>
            </a:r>
            <a:endParaRPr/>
          </a:p>
        </p:txBody>
      </p:sp>
      <p:sp>
        <p:nvSpPr>
          <p:cNvPr id="133" name="Google Shape;133;p19"/>
          <p:cNvSpPr txBox="1"/>
          <p:nvPr/>
        </p:nvSpPr>
        <p:spPr>
          <a:xfrm>
            <a:off x="11292840" y="6446520"/>
            <a:ext cx="4572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6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0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234C69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" name="Google Shape;139;p20"/>
          <p:cNvSpPr txBox="1"/>
          <p:nvPr/>
        </p:nvSpPr>
        <p:spPr>
          <a:xfrm>
            <a:off x="502920" y="146304"/>
            <a:ext cx="11155680" cy="5029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How to Search Smartly</a:t>
            </a:r>
            <a:endParaRPr/>
          </a:p>
        </p:txBody>
      </p:sp>
      <p:sp>
        <p:nvSpPr>
          <p:cNvPr id="140" name="Google Shape;140;p20"/>
          <p:cNvSpPr txBox="1"/>
          <p:nvPr/>
        </p:nvSpPr>
        <p:spPr>
          <a:xfrm>
            <a:off x="685800" y="1051560"/>
            <a:ext cx="10789920" cy="53035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Use specific keywords instead of typing a very long question.</a:t>
            </a:r>
            <a:endParaRPr/>
          </a:p>
          <a:p>
            <a:pPr indent="0" lvl="0" marL="0" marR="0" rtl="0" algn="l">
              <a:spcBef>
                <a:spcPts val="90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❌ Poor search: Tell me everything about plants and how they breathe and why they are important.</a:t>
            </a:r>
            <a:endParaRPr/>
          </a:p>
          <a:p>
            <a:pPr indent="0" lvl="0" marL="0" marR="0" rtl="0" algn="l">
              <a:spcBef>
                <a:spcPts val="90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✅ Better search: How do plants exchange gases?</a:t>
            </a:r>
            <a:endParaRPr/>
          </a:p>
          <a:p>
            <a:pPr indent="0" lvl="0" marL="0" marR="0" rtl="0" algn="l">
              <a:spcBef>
                <a:spcPts val="90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Search tips:</a:t>
            </a:r>
            <a:endParaRPr/>
          </a:p>
          <a:p>
            <a:pPr indent="0" lvl="0" marL="0" marR="0" rtl="0" algn="l">
              <a:spcBef>
                <a:spcPts val="90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• Use important keywords.</a:t>
            </a:r>
            <a:endParaRPr/>
          </a:p>
          <a:p>
            <a:pPr indent="0" lvl="0" marL="0" marR="0" rtl="0" algn="l">
              <a:spcBef>
                <a:spcPts val="90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• Be specific.</a:t>
            </a:r>
            <a:endParaRPr/>
          </a:p>
          <a:p>
            <a:pPr indent="0" lvl="0" marL="0" marR="0" rtl="0" algn="l">
              <a:spcBef>
                <a:spcPts val="90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• Try different keywords.</a:t>
            </a:r>
            <a:endParaRPr/>
          </a:p>
          <a:p>
            <a:pPr indent="0" lvl="0" marL="0" marR="0" rtl="0" algn="l">
              <a:spcBef>
                <a:spcPts val="90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• Check more than one reliable source.</a:t>
            </a:r>
            <a:endParaRPr/>
          </a:p>
          <a:p>
            <a:pPr indent="0" lvl="0" marL="0" marR="0" rtl="0" algn="l">
              <a:spcBef>
                <a:spcPts val="90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• Look at the date of information.</a:t>
            </a:r>
            <a:endParaRPr/>
          </a:p>
        </p:txBody>
      </p:sp>
      <p:sp>
        <p:nvSpPr>
          <p:cNvPr id="141" name="Google Shape;141;p20"/>
          <p:cNvSpPr txBox="1"/>
          <p:nvPr/>
        </p:nvSpPr>
        <p:spPr>
          <a:xfrm>
            <a:off x="11292840" y="6446520"/>
            <a:ext cx="4572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7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21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234C69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" name="Google Shape;147;p21"/>
          <p:cNvSpPr txBox="1"/>
          <p:nvPr/>
        </p:nvSpPr>
        <p:spPr>
          <a:xfrm>
            <a:off x="502920" y="146304"/>
            <a:ext cx="11155680" cy="5029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Check Your Source</a:t>
            </a:r>
            <a:endParaRPr/>
          </a:p>
        </p:txBody>
      </p:sp>
      <p:sp>
        <p:nvSpPr>
          <p:cNvPr id="148" name="Google Shape;148;p21"/>
          <p:cNvSpPr txBox="1"/>
          <p:nvPr/>
        </p:nvSpPr>
        <p:spPr>
          <a:xfrm>
            <a:off x="685800" y="1051560"/>
            <a:ext cx="10789920" cy="53035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Before using online information, ask:</a:t>
            </a:r>
            <a:endParaRPr/>
          </a:p>
          <a:p>
            <a:pPr indent="0" lvl="0" marL="0" marR="0" rtl="0" algn="l">
              <a:spcBef>
                <a:spcPts val="90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WHO? — Who created the information?</a:t>
            </a:r>
            <a:endParaRPr/>
          </a:p>
          <a:p>
            <a:pPr indent="0" lvl="0" marL="0" marR="0" rtl="0" algn="l">
              <a:spcBef>
                <a:spcPts val="90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WHEN? — When was it published or updated?</a:t>
            </a:r>
            <a:endParaRPr/>
          </a:p>
          <a:p>
            <a:pPr indent="0" lvl="0" marL="0" marR="0" rtl="0" algn="l">
              <a:spcBef>
                <a:spcPts val="90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WHY? — Why was it created?</a:t>
            </a:r>
            <a:endParaRPr/>
          </a:p>
          <a:p>
            <a:pPr indent="0" lvl="0" marL="0" marR="0" rtl="0" algn="l">
              <a:spcBef>
                <a:spcPts val="90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EVIDENCE? — Are facts, data or reliable sources provided?</a:t>
            </a:r>
            <a:endParaRPr/>
          </a:p>
          <a:p>
            <a:pPr indent="0" lvl="0" marL="0" marR="0" rtl="0" algn="l">
              <a:spcBef>
                <a:spcPts val="90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COMPARE — Do other trustworthy sources say the same thing?</a:t>
            </a:r>
            <a:endParaRPr/>
          </a:p>
        </p:txBody>
      </p:sp>
      <p:sp>
        <p:nvSpPr>
          <p:cNvPr id="149" name="Google Shape;149;p21"/>
          <p:cNvSpPr txBox="1"/>
          <p:nvPr/>
        </p:nvSpPr>
        <p:spPr>
          <a:xfrm>
            <a:off x="11292840" y="6446520"/>
            <a:ext cx="4572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8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2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234C69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5" name="Google Shape;155;p22"/>
          <p:cNvSpPr txBox="1"/>
          <p:nvPr/>
        </p:nvSpPr>
        <p:spPr>
          <a:xfrm>
            <a:off x="502920" y="146304"/>
            <a:ext cx="11155680" cy="5029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What is Fake News?</a:t>
            </a:r>
            <a:endParaRPr/>
          </a:p>
        </p:txBody>
      </p:sp>
      <p:sp>
        <p:nvSpPr>
          <p:cNvPr id="156" name="Google Shape;156;p22"/>
          <p:cNvSpPr txBox="1"/>
          <p:nvPr/>
        </p:nvSpPr>
        <p:spPr>
          <a:xfrm>
            <a:off x="685800" y="1051560"/>
            <a:ext cx="10789920" cy="53035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Fake news is false or misleading information presented as if it were true.</a:t>
            </a:r>
            <a:endParaRPr/>
          </a:p>
          <a:p>
            <a:pPr indent="0" lvl="0" marL="0" marR="0" rtl="0" algn="l">
              <a:spcBef>
                <a:spcPts val="90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It may be created to:</a:t>
            </a:r>
            <a:endParaRPr/>
          </a:p>
          <a:p>
            <a:pPr indent="0" lvl="0" marL="0" marR="0" rtl="0" algn="l">
              <a:spcBef>
                <a:spcPts val="90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• Mislead people</a:t>
            </a:r>
            <a:endParaRPr/>
          </a:p>
          <a:p>
            <a:pPr indent="0" lvl="0" marL="0" marR="0" rtl="0" algn="l">
              <a:spcBef>
                <a:spcPts val="90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• Get attention</a:t>
            </a:r>
            <a:endParaRPr/>
          </a:p>
          <a:p>
            <a:pPr indent="0" lvl="0" marL="0" marR="0" rtl="0" algn="l">
              <a:spcBef>
                <a:spcPts val="90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• Generate clicks</a:t>
            </a:r>
            <a:endParaRPr/>
          </a:p>
          <a:p>
            <a:pPr indent="0" lvl="0" marL="0" marR="0" rtl="0" algn="l">
              <a:spcBef>
                <a:spcPts val="90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• Spread rumours</a:t>
            </a:r>
            <a:endParaRPr/>
          </a:p>
          <a:p>
            <a:pPr indent="0" lvl="0" marL="0" marR="0" rtl="0" algn="l">
              <a:spcBef>
                <a:spcPts val="90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• Influence people's opinions</a:t>
            </a:r>
            <a:endParaRPr/>
          </a:p>
          <a:p>
            <a:pPr indent="0" lvl="0" marL="0" marR="0" rtl="0" algn="l">
              <a:spcBef>
                <a:spcPts val="90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90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 message being shared many times does not make it true.</a:t>
            </a:r>
            <a:endParaRPr/>
          </a:p>
        </p:txBody>
      </p:sp>
      <p:sp>
        <p:nvSpPr>
          <p:cNvPr id="157" name="Google Shape;157;p22"/>
          <p:cNvSpPr txBox="1"/>
          <p:nvPr/>
        </p:nvSpPr>
        <p:spPr>
          <a:xfrm>
            <a:off x="11292840" y="6446520"/>
            <a:ext cx="4572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9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3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234C69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" name="Google Shape;163;p23"/>
          <p:cNvSpPr txBox="1"/>
          <p:nvPr/>
        </p:nvSpPr>
        <p:spPr>
          <a:xfrm>
            <a:off x="502920" y="146304"/>
            <a:ext cx="11155680" cy="5029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Warning Signs of Fake News</a:t>
            </a:r>
            <a:endParaRPr/>
          </a:p>
        </p:txBody>
      </p:sp>
      <p:sp>
        <p:nvSpPr>
          <p:cNvPr id="164" name="Google Shape;164;p23"/>
          <p:cNvSpPr txBox="1"/>
          <p:nvPr/>
        </p:nvSpPr>
        <p:spPr>
          <a:xfrm>
            <a:off x="685800" y="1051560"/>
            <a:ext cx="10789920" cy="53035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Be careful when you see:</a:t>
            </a:r>
            <a:endParaRPr/>
          </a:p>
          <a:p>
            <a:pPr indent="0" lvl="0" marL="0" marR="0" rtl="0" algn="l">
              <a:spcBef>
                <a:spcPts val="90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🚩 Sensational headlines</a:t>
            </a:r>
            <a:endParaRPr/>
          </a:p>
          <a:p>
            <a:pPr indent="0" lvl="0" marL="0" marR="0" rtl="0" algn="l">
              <a:spcBef>
                <a:spcPts val="90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🚩 "SHOCKING!" or "BREAKING!" claims</a:t>
            </a:r>
            <a:endParaRPr/>
          </a:p>
          <a:p>
            <a:pPr indent="0" lvl="0" marL="0" marR="0" rtl="0" algn="l">
              <a:spcBef>
                <a:spcPts val="90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🚩 No reliable source</a:t>
            </a:r>
            <a:endParaRPr/>
          </a:p>
          <a:p>
            <a:pPr indent="0" lvl="0" marL="0" marR="0" rtl="0" algn="l">
              <a:spcBef>
                <a:spcPts val="90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🚩 Spelling or grammar mistakes</a:t>
            </a:r>
            <a:endParaRPr/>
          </a:p>
          <a:p>
            <a:pPr indent="0" lvl="0" marL="0" marR="0" rtl="0" algn="l">
              <a:spcBef>
                <a:spcPts val="90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🚩 No date or author</a:t>
            </a:r>
            <a:endParaRPr/>
          </a:p>
          <a:p>
            <a:pPr indent="0" lvl="0" marL="0" marR="0" rtl="0" algn="l">
              <a:spcBef>
                <a:spcPts val="90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🚩 Edited or misleading pictures</a:t>
            </a:r>
            <a:endParaRPr/>
          </a:p>
          <a:p>
            <a:pPr indent="0" lvl="0" marL="0" marR="0" rtl="0" algn="l">
              <a:spcBef>
                <a:spcPts val="90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🚩 Claims that create fear or anger</a:t>
            </a:r>
            <a:endParaRPr/>
          </a:p>
          <a:p>
            <a:pPr indent="0" lvl="0" marL="0" marR="0" rtl="0" algn="l">
              <a:spcBef>
                <a:spcPts val="90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🚩 "Share this with everyone!"</a:t>
            </a:r>
            <a:endParaRPr/>
          </a:p>
          <a:p>
            <a:pPr indent="0" lvl="0" marL="0" marR="0" rtl="0" algn="l">
              <a:spcBef>
                <a:spcPts val="90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90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Stop before you share!</a:t>
            </a:r>
            <a:endParaRPr/>
          </a:p>
        </p:txBody>
      </p:sp>
      <p:sp>
        <p:nvSpPr>
          <p:cNvPr id="165" name="Google Shape;165;p23"/>
          <p:cNvSpPr txBox="1"/>
          <p:nvPr/>
        </p:nvSpPr>
        <p:spPr>
          <a:xfrm>
            <a:off x="11292840" y="6446520"/>
            <a:ext cx="4572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10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4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234C69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" name="Google Shape;171;p24"/>
          <p:cNvSpPr txBox="1"/>
          <p:nvPr/>
        </p:nvSpPr>
        <p:spPr>
          <a:xfrm>
            <a:off x="502920" y="146304"/>
            <a:ext cx="11155680" cy="5029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The SIFT Method</a:t>
            </a:r>
            <a:endParaRPr/>
          </a:p>
        </p:txBody>
      </p:sp>
      <p:sp>
        <p:nvSpPr>
          <p:cNvPr id="172" name="Google Shape;172;p24"/>
          <p:cNvSpPr txBox="1"/>
          <p:nvPr/>
        </p:nvSpPr>
        <p:spPr>
          <a:xfrm>
            <a:off x="685800" y="1051560"/>
            <a:ext cx="10789920" cy="53035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 — STOP: Don't share immediately.</a:t>
            </a:r>
            <a:endParaRPr/>
          </a:p>
          <a:p>
            <a:pPr indent="0" lvl="0" marL="0" marR="0" rtl="0" algn="l">
              <a:spcBef>
                <a:spcPts val="90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 — INVESTIGATE: Check the source.</a:t>
            </a:r>
            <a:endParaRPr/>
          </a:p>
          <a:p>
            <a:pPr indent="0" lvl="0" marL="0" marR="0" rtl="0" algn="l">
              <a:spcBef>
                <a:spcPts val="90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 — FIND BETTER COVERAGE: Look for reliable sources.</a:t>
            </a:r>
            <a:endParaRPr/>
          </a:p>
          <a:p>
            <a:pPr indent="0" lvl="0" marL="0" marR="0" rtl="0" algn="l">
              <a:spcBef>
                <a:spcPts val="90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 — TRACE: Find the original source of the claim, image or information.</a:t>
            </a:r>
            <a:endParaRPr/>
          </a:p>
          <a:p>
            <a:pPr indent="0" lvl="0" marL="0" marR="0" rtl="0" algn="l">
              <a:spcBef>
                <a:spcPts val="90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900"/>
              </a:spcBef>
              <a:spcAft>
                <a:spcPts val="0"/>
              </a:spcAft>
              <a:buNone/>
            </a:pPr>
            <a:r>
              <a:rPr b="1" i="0" lang="en-US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STOP → CHECK → VERIFY → SHARE</a:t>
            </a:r>
            <a:endParaRPr/>
          </a:p>
        </p:txBody>
      </p:sp>
      <p:sp>
        <p:nvSpPr>
          <p:cNvPr id="173" name="Google Shape;173;p24"/>
          <p:cNvSpPr txBox="1"/>
          <p:nvPr/>
        </p:nvSpPr>
        <p:spPr>
          <a:xfrm>
            <a:off x="11292840" y="6446520"/>
            <a:ext cx="4572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11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25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234C69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" name="Google Shape;179;p25"/>
          <p:cNvSpPr txBox="1"/>
          <p:nvPr/>
        </p:nvSpPr>
        <p:spPr>
          <a:xfrm>
            <a:off x="502920" y="146304"/>
            <a:ext cx="11155680" cy="5029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Fact or Fake?</a:t>
            </a:r>
            <a:endParaRPr/>
          </a:p>
        </p:txBody>
      </p:sp>
      <p:sp>
        <p:nvSpPr>
          <p:cNvPr id="180" name="Google Shape;180;p25"/>
          <p:cNvSpPr txBox="1"/>
          <p:nvPr/>
        </p:nvSpPr>
        <p:spPr>
          <a:xfrm>
            <a:off x="685800" y="1051560"/>
            <a:ext cx="10789920" cy="53035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Situation: A WhatsApp message says:</a:t>
            </a:r>
            <a:endParaRPr/>
          </a:p>
          <a:p>
            <a:pPr indent="0" lvl="0" marL="0" marR="0" rtl="0" algn="l">
              <a:spcBef>
                <a:spcPts val="90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"Drinking a particular juice can completely prevent a disease. Share this message with 10 people!"</a:t>
            </a:r>
            <a:endParaRPr/>
          </a:p>
          <a:p>
            <a:pPr indent="0" lvl="0" marL="0" marR="0" rtl="0" algn="l">
              <a:spcBef>
                <a:spcPts val="90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90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What should you do?</a:t>
            </a:r>
            <a:endParaRPr/>
          </a:p>
          <a:p>
            <a:pPr indent="0" lvl="0" marL="0" marR="0" rtl="0" algn="l">
              <a:spcBef>
                <a:spcPts val="90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A. Immediately forward it</a:t>
            </a:r>
            <a:endParaRPr/>
          </a:p>
          <a:p>
            <a:pPr indent="0" lvl="0" marL="0" marR="0" rtl="0" algn="l">
              <a:spcBef>
                <a:spcPts val="90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B. Believe it because many people shared it</a:t>
            </a:r>
            <a:endParaRPr/>
          </a:p>
          <a:p>
            <a:pPr indent="0" lvl="0" marL="0" marR="0" rtl="0" algn="l">
              <a:spcBef>
                <a:spcPts val="90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C. Check reliable health sources</a:t>
            </a:r>
            <a:endParaRPr/>
          </a:p>
          <a:p>
            <a:pPr indent="0" lvl="0" marL="0" marR="0" rtl="0" algn="l">
              <a:spcBef>
                <a:spcPts val="90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D. Add your own message and forward it</a:t>
            </a:r>
            <a:endParaRPr/>
          </a:p>
          <a:p>
            <a:pPr indent="0" lvl="0" marL="0" marR="0" rtl="0" algn="l">
              <a:spcBef>
                <a:spcPts val="90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90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Correct approach: C – Check reliable sources first.</a:t>
            </a:r>
            <a:endParaRPr/>
          </a:p>
        </p:txBody>
      </p:sp>
      <p:sp>
        <p:nvSpPr>
          <p:cNvPr id="181" name="Google Shape;181;p25"/>
          <p:cNvSpPr txBox="1"/>
          <p:nvPr/>
        </p:nvSpPr>
        <p:spPr>
          <a:xfrm>
            <a:off x="11292840" y="6446520"/>
            <a:ext cx="4572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12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26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234C69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7" name="Google Shape;187;p26"/>
          <p:cNvSpPr txBox="1"/>
          <p:nvPr/>
        </p:nvSpPr>
        <p:spPr>
          <a:xfrm>
            <a:off x="502920" y="146304"/>
            <a:ext cx="11155680" cy="5029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Educational Digital Tools</a:t>
            </a:r>
            <a:endParaRPr/>
          </a:p>
        </p:txBody>
      </p:sp>
      <p:sp>
        <p:nvSpPr>
          <p:cNvPr id="188" name="Google Shape;188;p26"/>
          <p:cNvSpPr txBox="1"/>
          <p:nvPr/>
        </p:nvSpPr>
        <p:spPr>
          <a:xfrm>
            <a:off x="685800" y="1051560"/>
            <a:ext cx="10789920" cy="53035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Students can use digital tools for:</a:t>
            </a:r>
            <a:endParaRPr/>
          </a:p>
          <a:p>
            <a:pPr indent="0" lvl="0" marL="0" marR="0" rtl="0" algn="l">
              <a:spcBef>
                <a:spcPts val="90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📚 Learning and revision</a:t>
            </a:r>
            <a:endParaRPr/>
          </a:p>
          <a:p>
            <a:pPr indent="0" lvl="0" marL="0" marR="0" rtl="0" algn="l">
              <a:spcBef>
                <a:spcPts val="90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🔬 Science experiments and simulations</a:t>
            </a:r>
            <a:endParaRPr/>
          </a:p>
          <a:p>
            <a:pPr indent="0" lvl="0" marL="0" marR="0" rtl="0" algn="l">
              <a:spcBef>
                <a:spcPts val="90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🧮 Mathematics practice</a:t>
            </a:r>
            <a:endParaRPr/>
          </a:p>
          <a:p>
            <a:pPr indent="0" lvl="0" marL="0" marR="0" rtl="0" algn="l">
              <a:spcBef>
                <a:spcPts val="90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🎨 Creating presentations</a:t>
            </a:r>
            <a:endParaRPr/>
          </a:p>
          <a:p>
            <a:pPr indent="0" lvl="0" marL="0" marR="0" rtl="0" algn="l">
              <a:spcBef>
                <a:spcPts val="90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💻 Coding and programming</a:t>
            </a:r>
            <a:endParaRPr/>
          </a:p>
          <a:p>
            <a:pPr indent="0" lvl="0" marL="0" marR="0" rtl="0" algn="l">
              <a:spcBef>
                <a:spcPts val="90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🗂️ Organising schoolwork</a:t>
            </a:r>
            <a:endParaRPr/>
          </a:p>
          <a:p>
            <a:pPr indent="0" lvl="0" marL="0" marR="0" rtl="0" algn="l">
              <a:spcBef>
                <a:spcPts val="90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🤖 Learning with AI tools</a:t>
            </a:r>
            <a:endParaRPr/>
          </a:p>
          <a:p>
            <a:pPr indent="0" lvl="0" marL="0" marR="0" rtl="0" algn="l">
              <a:spcBef>
                <a:spcPts val="90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90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Examples: educational platforms, digital libraries, learning videos, simulations, apps and AI-assisted learning tools.</a:t>
            </a:r>
            <a:endParaRPr/>
          </a:p>
        </p:txBody>
      </p:sp>
      <p:sp>
        <p:nvSpPr>
          <p:cNvPr id="189" name="Google Shape;189;p26"/>
          <p:cNvSpPr txBox="1"/>
          <p:nvPr/>
        </p:nvSpPr>
        <p:spPr>
          <a:xfrm>
            <a:off x="11292840" y="6446520"/>
            <a:ext cx="4572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13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27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234C69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5" name="Google Shape;195;p27"/>
          <p:cNvSpPr txBox="1"/>
          <p:nvPr/>
        </p:nvSpPr>
        <p:spPr>
          <a:xfrm>
            <a:off x="502920" y="146304"/>
            <a:ext cx="11155680" cy="5029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Use Educational Tools Safely</a:t>
            </a:r>
            <a:endParaRPr/>
          </a:p>
        </p:txBody>
      </p:sp>
      <p:sp>
        <p:nvSpPr>
          <p:cNvPr id="196" name="Google Shape;196;p27"/>
          <p:cNvSpPr txBox="1"/>
          <p:nvPr/>
        </p:nvSpPr>
        <p:spPr>
          <a:xfrm>
            <a:off x="685800" y="1051560"/>
            <a:ext cx="10789920" cy="53035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DO:</a:t>
            </a:r>
            <a:endParaRPr/>
          </a:p>
          <a:p>
            <a:pPr indent="0" lvl="0" marL="0" marR="0" rtl="0" algn="l">
              <a:spcBef>
                <a:spcPts val="90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✅ Use trusted educational websites.</a:t>
            </a:r>
            <a:endParaRPr/>
          </a:p>
          <a:p>
            <a:pPr indent="0" lvl="0" marL="0" marR="0" rtl="0" algn="l">
              <a:spcBef>
                <a:spcPts val="90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✅ Follow school rules.</a:t>
            </a:r>
            <a:endParaRPr/>
          </a:p>
          <a:p>
            <a:pPr indent="0" lvl="0" marL="0" marR="0" rtl="0" algn="l">
              <a:spcBef>
                <a:spcPts val="90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✅ Check information before using it.</a:t>
            </a:r>
            <a:endParaRPr/>
          </a:p>
          <a:p>
            <a:pPr indent="0" lvl="0" marL="0" marR="0" rtl="0" algn="l">
              <a:spcBef>
                <a:spcPts val="90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✅ Keep passwords private.</a:t>
            </a:r>
            <a:endParaRPr/>
          </a:p>
          <a:p>
            <a:pPr indent="0" lvl="0" marL="0" marR="0" rtl="0" algn="l">
              <a:spcBef>
                <a:spcPts val="90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✅ Give credit to sources.</a:t>
            </a:r>
            <a:endParaRPr/>
          </a:p>
          <a:p>
            <a:pPr indent="0" lvl="0" marL="0" marR="0" rtl="0" algn="l">
              <a:spcBef>
                <a:spcPts val="90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✅ Ask an adult/teacher when unsure.</a:t>
            </a:r>
            <a:endParaRPr/>
          </a:p>
          <a:p>
            <a:pPr indent="0" lvl="0" marL="0" marR="0" rtl="0" algn="l">
              <a:spcBef>
                <a:spcPts val="90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90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DON'T:</a:t>
            </a:r>
            <a:endParaRPr/>
          </a:p>
          <a:p>
            <a:pPr indent="0" lvl="0" marL="0" marR="0" rtl="0" algn="l">
              <a:spcBef>
                <a:spcPts val="90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❌ Share passwords or personal information.</a:t>
            </a:r>
            <a:endParaRPr/>
          </a:p>
          <a:p>
            <a:pPr indent="0" lvl="0" marL="0" marR="0" rtl="0" algn="l">
              <a:spcBef>
                <a:spcPts val="90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❌ Click unknown links or download unknown files.</a:t>
            </a:r>
            <a:endParaRPr/>
          </a:p>
          <a:p>
            <a:pPr indent="0" lvl="0" marL="0" marR="0" rtl="0" algn="l">
              <a:spcBef>
                <a:spcPts val="90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❌ Copy someone else's work and submit it as your own.</a:t>
            </a:r>
            <a:endParaRPr/>
          </a:p>
        </p:txBody>
      </p:sp>
      <p:sp>
        <p:nvSpPr>
          <p:cNvPr id="197" name="Google Shape;197;p27"/>
          <p:cNvSpPr txBox="1"/>
          <p:nvPr/>
        </p:nvSpPr>
        <p:spPr>
          <a:xfrm>
            <a:off x="11292840" y="6446520"/>
            <a:ext cx="4572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14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28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234C69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3" name="Google Shape;203;p28"/>
          <p:cNvSpPr txBox="1"/>
          <p:nvPr/>
        </p:nvSpPr>
        <p:spPr>
          <a:xfrm>
            <a:off x="502920" y="146304"/>
            <a:ext cx="11155680" cy="5029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Be Safe with AI Tools</a:t>
            </a:r>
            <a:endParaRPr/>
          </a:p>
        </p:txBody>
      </p:sp>
      <p:sp>
        <p:nvSpPr>
          <p:cNvPr id="204" name="Google Shape;204;p28"/>
          <p:cNvSpPr txBox="1"/>
          <p:nvPr/>
        </p:nvSpPr>
        <p:spPr>
          <a:xfrm>
            <a:off x="685800" y="1051560"/>
            <a:ext cx="10789920" cy="53035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AI can help students:</a:t>
            </a:r>
            <a:endParaRPr/>
          </a:p>
          <a:p>
            <a:pPr indent="0" lvl="0" marL="0" marR="0" rtl="0" algn="l">
              <a:spcBef>
                <a:spcPts val="90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• Understand difficult concepts</a:t>
            </a:r>
            <a:endParaRPr/>
          </a:p>
          <a:p>
            <a:pPr indent="0" lvl="0" marL="0" marR="0" rtl="0" algn="l">
              <a:spcBef>
                <a:spcPts val="90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• Generate ideas</a:t>
            </a:r>
            <a:endParaRPr/>
          </a:p>
          <a:p>
            <a:pPr indent="0" lvl="0" marL="0" marR="0" rtl="0" algn="l">
              <a:spcBef>
                <a:spcPts val="90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• Practise questions</a:t>
            </a:r>
            <a:endParaRPr/>
          </a:p>
          <a:p>
            <a:pPr indent="0" lvl="0" marL="0" marR="0" rtl="0" algn="l">
              <a:spcBef>
                <a:spcPts val="90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• Improve writing</a:t>
            </a:r>
            <a:endParaRPr/>
          </a:p>
          <a:p>
            <a:pPr indent="0" lvl="0" marL="0" marR="0" rtl="0" algn="l">
              <a:spcBef>
                <a:spcPts val="90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• Create study plans</a:t>
            </a:r>
            <a:endParaRPr/>
          </a:p>
          <a:p>
            <a:pPr indent="0" lvl="0" marL="0" marR="0" rtl="0" algn="l">
              <a:spcBef>
                <a:spcPts val="90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90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AI can sometimes make mistakes.</a:t>
            </a:r>
            <a:endParaRPr/>
          </a:p>
          <a:p>
            <a:pPr indent="0" lvl="0" marL="0" marR="0" rtl="0" algn="l">
              <a:spcBef>
                <a:spcPts val="900"/>
              </a:spcBef>
              <a:spcAft>
                <a:spcPts val="0"/>
              </a:spcAft>
              <a:buNone/>
            </a:pPr>
            <a:r>
              <a:rPr b="1" i="0" lang="en-US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ASK → CHECK → UNDERSTAND → USE</a:t>
            </a:r>
            <a:endParaRPr/>
          </a:p>
          <a:p>
            <a:pPr indent="0" lvl="0" marL="0" marR="0" rtl="0" algn="l">
              <a:spcBef>
                <a:spcPts val="90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Do not blindly copy AI-generated answers.</a:t>
            </a:r>
            <a:endParaRPr/>
          </a:p>
        </p:txBody>
      </p:sp>
      <p:sp>
        <p:nvSpPr>
          <p:cNvPr id="205" name="Google Shape;205;p28"/>
          <p:cNvSpPr txBox="1"/>
          <p:nvPr/>
        </p:nvSpPr>
        <p:spPr>
          <a:xfrm>
            <a:off x="11292840" y="6446520"/>
            <a:ext cx="4572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15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29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234C69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1" name="Google Shape;211;p29"/>
          <p:cNvSpPr txBox="1"/>
          <p:nvPr/>
        </p:nvSpPr>
        <p:spPr>
          <a:xfrm>
            <a:off x="502920" y="146304"/>
            <a:ext cx="11155680" cy="5029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Digital Safety Checklist</a:t>
            </a:r>
            <a:endParaRPr/>
          </a:p>
        </p:txBody>
      </p:sp>
      <p:sp>
        <p:nvSpPr>
          <p:cNvPr id="212" name="Google Shape;212;p29"/>
          <p:cNvSpPr txBox="1"/>
          <p:nvPr/>
        </p:nvSpPr>
        <p:spPr>
          <a:xfrm>
            <a:off x="685800" y="1051560"/>
            <a:ext cx="10789920" cy="53035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Before clicking, downloading or sharing, ask:</a:t>
            </a:r>
            <a:endParaRPr/>
          </a:p>
          <a:p>
            <a:pPr indent="0" lvl="0" marL="0" marR="0" rtl="0" algn="l">
              <a:spcBef>
                <a:spcPts val="90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 — Is the SOURCE trustworthy?</a:t>
            </a:r>
            <a:endParaRPr/>
          </a:p>
          <a:p>
            <a:pPr indent="0" lvl="0" marL="0" marR="0" rtl="0" algn="l">
              <a:spcBef>
                <a:spcPts val="90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 — Is the information TRUE?</a:t>
            </a:r>
            <a:endParaRPr/>
          </a:p>
          <a:p>
            <a:pPr indent="0" lvl="0" marL="0" marR="0" rtl="0" algn="l">
              <a:spcBef>
                <a:spcPts val="90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 — Is it OK and safe to use?</a:t>
            </a:r>
            <a:endParaRPr/>
          </a:p>
          <a:p>
            <a:pPr indent="0" lvl="0" marL="0" marR="0" rtl="0" algn="l">
              <a:spcBef>
                <a:spcPts val="90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 — Should I PROTECT my personal information?</a:t>
            </a:r>
            <a:endParaRPr/>
          </a:p>
          <a:p>
            <a:pPr indent="0" lvl="0" marL="0" marR="0" rtl="0" algn="l">
              <a:spcBef>
                <a:spcPts val="90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900"/>
              </a:spcBef>
              <a:spcAft>
                <a:spcPts val="0"/>
              </a:spcAft>
              <a:buNone/>
            </a:pPr>
            <a:r>
              <a:rPr b="1" i="0" lang="en-US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STOP! THINK BEFORE YOU CLICK.</a:t>
            </a:r>
            <a:endParaRPr/>
          </a:p>
        </p:txBody>
      </p:sp>
      <p:sp>
        <p:nvSpPr>
          <p:cNvPr id="213" name="Google Shape;213;p29"/>
          <p:cNvSpPr txBox="1"/>
          <p:nvPr/>
        </p:nvSpPr>
        <p:spPr>
          <a:xfrm>
            <a:off x="11292840" y="6446520"/>
            <a:ext cx="4572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16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30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234C69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9" name="Google Shape;219;p30"/>
          <p:cNvSpPr txBox="1"/>
          <p:nvPr/>
        </p:nvSpPr>
        <p:spPr>
          <a:xfrm>
            <a:off x="502920" y="146304"/>
            <a:ext cx="11155680" cy="5029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Activity 1 – Write an Email</a:t>
            </a:r>
            <a:endParaRPr/>
          </a:p>
        </p:txBody>
      </p:sp>
      <p:sp>
        <p:nvSpPr>
          <p:cNvPr id="220" name="Google Shape;220;p30"/>
          <p:cNvSpPr txBox="1"/>
          <p:nvPr/>
        </p:nvSpPr>
        <p:spPr>
          <a:xfrm>
            <a:off x="685800" y="1051560"/>
            <a:ext cx="10789920" cy="53035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Task: Write an email to your teacher requesting permission to participate in a science exhibition.</a:t>
            </a:r>
            <a:endParaRPr/>
          </a:p>
          <a:p>
            <a:pPr indent="0" lvl="0" marL="0" marR="0" rtl="0" algn="l">
              <a:spcBef>
                <a:spcPts val="90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Include:</a:t>
            </a:r>
            <a:endParaRPr/>
          </a:p>
          <a:p>
            <a:pPr indent="0" lvl="0" marL="0" marR="0" rtl="0" algn="l">
              <a:spcBef>
                <a:spcPts val="90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• Subject</a:t>
            </a:r>
            <a:endParaRPr/>
          </a:p>
          <a:p>
            <a:pPr indent="0" lvl="0" marL="0" marR="0" rtl="0" algn="l">
              <a:spcBef>
                <a:spcPts val="90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• Greeting</a:t>
            </a:r>
            <a:endParaRPr/>
          </a:p>
          <a:p>
            <a:pPr indent="0" lvl="0" marL="0" marR="0" rtl="0" algn="l">
              <a:spcBef>
                <a:spcPts val="90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• Purpose</a:t>
            </a:r>
            <a:endParaRPr/>
          </a:p>
          <a:p>
            <a:pPr indent="0" lvl="0" marL="0" marR="0" rtl="0" algn="l">
              <a:spcBef>
                <a:spcPts val="90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• Polite request</a:t>
            </a:r>
            <a:endParaRPr/>
          </a:p>
          <a:p>
            <a:pPr indent="0" lvl="0" marL="0" marR="0" rtl="0" algn="l">
              <a:spcBef>
                <a:spcPts val="90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• Closing</a:t>
            </a:r>
            <a:endParaRPr/>
          </a:p>
          <a:p>
            <a:pPr indent="0" lvl="0" marL="0" marR="0" rtl="0" algn="l">
              <a:spcBef>
                <a:spcPts val="90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• Name</a:t>
            </a:r>
            <a:endParaRPr/>
          </a:p>
          <a:p>
            <a:pPr indent="0" lvl="0" marL="0" marR="0" rtl="0" algn="l">
              <a:spcBef>
                <a:spcPts val="90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90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Challenge: Exchange your email with a partner and use an Email Etiquette Checklist.</a:t>
            </a:r>
            <a:endParaRPr/>
          </a:p>
        </p:txBody>
      </p:sp>
      <p:sp>
        <p:nvSpPr>
          <p:cNvPr id="221" name="Google Shape;221;p30"/>
          <p:cNvSpPr txBox="1"/>
          <p:nvPr/>
        </p:nvSpPr>
        <p:spPr>
          <a:xfrm>
            <a:off x="11292840" y="6446520"/>
            <a:ext cx="4572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17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1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234C69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7" name="Google Shape;227;p31"/>
          <p:cNvSpPr txBox="1"/>
          <p:nvPr/>
        </p:nvSpPr>
        <p:spPr>
          <a:xfrm>
            <a:off x="502920" y="146304"/>
            <a:ext cx="11155680" cy="5029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Activity 2 – Online Research Challenge</a:t>
            </a:r>
            <a:endParaRPr/>
          </a:p>
        </p:txBody>
      </p:sp>
      <p:sp>
        <p:nvSpPr>
          <p:cNvPr id="228" name="Google Shape;228;p31"/>
          <p:cNvSpPr txBox="1"/>
          <p:nvPr/>
        </p:nvSpPr>
        <p:spPr>
          <a:xfrm>
            <a:off x="685800" y="1051560"/>
            <a:ext cx="10789920" cy="53035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Topic: "How can we reduce plastic waste in our school?"</a:t>
            </a:r>
            <a:endParaRPr/>
          </a:p>
          <a:p>
            <a:pPr indent="0" lvl="0" marL="0" marR="0" rtl="0" algn="l">
              <a:spcBef>
                <a:spcPts val="90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Students must:</a:t>
            </a:r>
            <a:endParaRPr/>
          </a:p>
          <a:p>
            <a:pPr indent="0" lvl="0" marL="0" marR="0" rtl="0" algn="l">
              <a:spcBef>
                <a:spcPts val="90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 Search using suitable keywords.</a:t>
            </a:r>
            <a:endParaRPr/>
          </a:p>
          <a:p>
            <a:pPr indent="0" lvl="0" marL="0" marR="0" rtl="0" algn="l">
              <a:spcBef>
                <a:spcPts val="90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2. Find information from two different sources.</a:t>
            </a:r>
            <a:endParaRPr/>
          </a:p>
          <a:p>
            <a:pPr indent="0" lvl="0" marL="0" marR="0" rtl="0" algn="l">
              <a:spcBef>
                <a:spcPts val="90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3. Record source names.</a:t>
            </a:r>
            <a:endParaRPr/>
          </a:p>
          <a:p>
            <a:pPr indent="0" lvl="0" marL="0" marR="0" rtl="0" algn="l">
              <a:spcBef>
                <a:spcPts val="90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4. Note the date.</a:t>
            </a:r>
            <a:endParaRPr/>
          </a:p>
          <a:p>
            <a:pPr indent="0" lvl="0" marL="0" marR="0" rtl="0" algn="l">
              <a:spcBef>
                <a:spcPts val="90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5. Identify two useful facts.</a:t>
            </a:r>
            <a:endParaRPr/>
          </a:p>
          <a:p>
            <a:pPr indent="0" lvl="0" marL="0" marR="0" rtl="0" algn="l">
              <a:spcBef>
                <a:spcPts val="90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6. Compare the information.</a:t>
            </a:r>
            <a:endParaRPr/>
          </a:p>
          <a:p>
            <a:pPr indent="0" lvl="0" marL="0" marR="0" rtl="0" algn="l">
              <a:spcBef>
                <a:spcPts val="90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90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Question: Which source appears more reliable and why?</a:t>
            </a:r>
            <a:endParaRPr/>
          </a:p>
        </p:txBody>
      </p:sp>
      <p:sp>
        <p:nvSpPr>
          <p:cNvPr id="229" name="Google Shape;229;p31"/>
          <p:cNvSpPr txBox="1"/>
          <p:nvPr/>
        </p:nvSpPr>
        <p:spPr>
          <a:xfrm>
            <a:off x="11292840" y="6446520"/>
            <a:ext cx="4572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18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32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234C69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5" name="Google Shape;235;p32"/>
          <p:cNvSpPr txBox="1"/>
          <p:nvPr/>
        </p:nvSpPr>
        <p:spPr>
          <a:xfrm>
            <a:off x="502920" y="146304"/>
            <a:ext cx="11155680" cy="5029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Activity 3 – Fake News Detective</a:t>
            </a:r>
            <a:endParaRPr/>
          </a:p>
        </p:txBody>
      </p:sp>
      <p:sp>
        <p:nvSpPr>
          <p:cNvPr id="236" name="Google Shape;236;p32"/>
          <p:cNvSpPr txBox="1"/>
          <p:nvPr/>
        </p:nvSpPr>
        <p:spPr>
          <a:xfrm>
            <a:off x="685800" y="1051560"/>
            <a:ext cx="10789920" cy="53035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Students receive 3 online claims. For each claim, identify:</a:t>
            </a:r>
            <a:endParaRPr/>
          </a:p>
          <a:p>
            <a:pPr indent="0" lvl="0" marL="0" marR="0" rtl="0" algn="l">
              <a:spcBef>
                <a:spcPts val="90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Source — Who published it?</a:t>
            </a:r>
            <a:endParaRPr/>
          </a:p>
          <a:p>
            <a:pPr indent="0" lvl="0" marL="0" marR="0" rtl="0" algn="l">
              <a:spcBef>
                <a:spcPts val="90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Date — When was it published?</a:t>
            </a:r>
            <a:endParaRPr/>
          </a:p>
          <a:p>
            <a:pPr indent="0" lvl="0" marL="0" marR="0" rtl="0" algn="l">
              <a:spcBef>
                <a:spcPts val="90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Evidence — Is evidence provided?</a:t>
            </a:r>
            <a:endParaRPr/>
          </a:p>
          <a:p>
            <a:pPr indent="0" lvl="0" marL="0" marR="0" rtl="0" algn="l">
              <a:spcBef>
                <a:spcPts val="90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Comparison — Do reliable sources agree?</a:t>
            </a:r>
            <a:endParaRPr/>
          </a:p>
          <a:p>
            <a:pPr indent="0" lvl="0" marL="0" marR="0" rtl="0" algn="l">
              <a:spcBef>
                <a:spcPts val="90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Decision — Trust, verify or reject?</a:t>
            </a:r>
            <a:endParaRPr/>
          </a:p>
          <a:p>
            <a:pPr indent="0" lvl="0" marL="0" marR="0" rtl="0" algn="l">
              <a:spcBef>
                <a:spcPts val="90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90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🕵️ Become a Digital Detective!</a:t>
            </a:r>
            <a:endParaRPr/>
          </a:p>
        </p:txBody>
      </p:sp>
      <p:sp>
        <p:nvSpPr>
          <p:cNvPr id="237" name="Google Shape;237;p32"/>
          <p:cNvSpPr txBox="1"/>
          <p:nvPr/>
        </p:nvSpPr>
        <p:spPr>
          <a:xfrm>
            <a:off x="11292840" y="6446520"/>
            <a:ext cx="4572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19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33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234C69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3" name="Google Shape;243;p33"/>
          <p:cNvSpPr txBox="1"/>
          <p:nvPr/>
        </p:nvSpPr>
        <p:spPr>
          <a:xfrm>
            <a:off x="502920" y="146304"/>
            <a:ext cx="11155680" cy="5029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Activity 4 – Safe or Unsafe?</a:t>
            </a:r>
            <a:endParaRPr/>
          </a:p>
        </p:txBody>
      </p:sp>
      <p:sp>
        <p:nvSpPr>
          <p:cNvPr id="244" name="Google Shape;244;p33"/>
          <p:cNvSpPr txBox="1"/>
          <p:nvPr/>
        </p:nvSpPr>
        <p:spPr>
          <a:xfrm>
            <a:off x="685800" y="1051560"/>
            <a:ext cx="10789920" cy="53035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Decide whether each action is SAFE or UNSAFE:</a:t>
            </a:r>
            <a:endParaRPr/>
          </a:p>
          <a:p>
            <a:pPr indent="0" lvl="0" marL="0" marR="0" rtl="0" algn="l">
              <a:spcBef>
                <a:spcPts val="90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 Using a trusted educational website — SAFE</a:t>
            </a:r>
            <a:endParaRPr/>
          </a:p>
          <a:p>
            <a:pPr indent="0" lvl="0" marL="0" marR="0" rtl="0" algn="l">
              <a:spcBef>
                <a:spcPts val="90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2. Sharing your password with a friend — UNSAFE</a:t>
            </a:r>
            <a:endParaRPr/>
          </a:p>
          <a:p>
            <a:pPr indent="0" lvl="0" marL="0" marR="0" rtl="0" algn="l">
              <a:spcBef>
                <a:spcPts val="90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3. Checking information from multiple sources — SAFE</a:t>
            </a:r>
            <a:endParaRPr/>
          </a:p>
          <a:p>
            <a:pPr indent="0" lvl="0" marL="0" marR="0" rtl="0" algn="l">
              <a:spcBef>
                <a:spcPts val="90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4. Clicking an unknown link — UNSAFE</a:t>
            </a:r>
            <a:endParaRPr/>
          </a:p>
          <a:p>
            <a:pPr indent="0" lvl="0" marL="0" marR="0" rtl="0" algn="l">
              <a:spcBef>
                <a:spcPts val="90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5. Giving your home address to an unknown person online — UNSAFE</a:t>
            </a:r>
            <a:endParaRPr/>
          </a:p>
          <a:p>
            <a:pPr indent="0" lvl="0" marL="0" marR="0" rtl="0" algn="l">
              <a:spcBef>
                <a:spcPts val="90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6. Giving credit to the source of information — SAFE</a:t>
            </a:r>
            <a:endParaRPr/>
          </a:p>
        </p:txBody>
      </p:sp>
      <p:sp>
        <p:nvSpPr>
          <p:cNvPr id="245" name="Google Shape;245;p33"/>
          <p:cNvSpPr txBox="1"/>
          <p:nvPr/>
        </p:nvSpPr>
        <p:spPr>
          <a:xfrm>
            <a:off x="11292840" y="6446520"/>
            <a:ext cx="4572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20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34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234C69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1" name="Google Shape;251;p34"/>
          <p:cNvSpPr txBox="1"/>
          <p:nvPr/>
        </p:nvSpPr>
        <p:spPr>
          <a:xfrm>
            <a:off x="502920" y="146304"/>
            <a:ext cx="11155680" cy="5029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Quick Quiz</a:t>
            </a:r>
            <a:endParaRPr/>
          </a:p>
        </p:txBody>
      </p:sp>
      <p:sp>
        <p:nvSpPr>
          <p:cNvPr id="252" name="Google Shape;252;p34"/>
          <p:cNvSpPr txBox="1"/>
          <p:nvPr/>
        </p:nvSpPr>
        <p:spPr>
          <a:xfrm>
            <a:off x="685800" y="1051560"/>
            <a:ext cx="10789920" cy="53035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 What should an email have?  A. Clear subject  B. Only emojis  C. No greeting</a:t>
            </a:r>
            <a:endParaRPr/>
          </a:p>
          <a:p>
            <a:pPr indent="0" lvl="0" marL="0" marR="0" rtl="0" algn="l">
              <a:spcBef>
                <a:spcPts val="90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2. What should you do before sharing news?  A. Verify it  B. Forward it immediately  C. Ignore the source</a:t>
            </a:r>
            <a:endParaRPr/>
          </a:p>
          <a:p>
            <a:pPr indent="0" lvl="0" marL="0" marR="0" rtl="0" algn="l">
              <a:spcBef>
                <a:spcPts val="90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3. Is every online source reliable?  A. Yes  B. No</a:t>
            </a:r>
            <a:endParaRPr/>
          </a:p>
          <a:p>
            <a:pPr indent="0" lvl="0" marL="0" marR="0" rtl="0" algn="l">
              <a:spcBef>
                <a:spcPts val="90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4. Should you share your password?  A. Yes  B. No</a:t>
            </a:r>
            <a:endParaRPr/>
          </a:p>
          <a:p>
            <a:pPr indent="0" lvl="0" marL="0" marR="0" rtl="0" algn="l">
              <a:spcBef>
                <a:spcPts val="90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5. Can AI sometimes provide incorrect information?  A. Yes  B. No</a:t>
            </a:r>
            <a:endParaRPr/>
          </a:p>
        </p:txBody>
      </p:sp>
      <p:sp>
        <p:nvSpPr>
          <p:cNvPr id="253" name="Google Shape;253;p34"/>
          <p:cNvSpPr txBox="1"/>
          <p:nvPr/>
        </p:nvSpPr>
        <p:spPr>
          <a:xfrm>
            <a:off x="11292840" y="6446520"/>
            <a:ext cx="4572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21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35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234C69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9" name="Google Shape;259;p35"/>
          <p:cNvSpPr txBox="1"/>
          <p:nvPr/>
        </p:nvSpPr>
        <p:spPr>
          <a:xfrm>
            <a:off x="502920" y="146304"/>
            <a:ext cx="11155680" cy="5029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Key Takeaways</a:t>
            </a:r>
            <a:endParaRPr/>
          </a:p>
        </p:txBody>
      </p:sp>
      <p:sp>
        <p:nvSpPr>
          <p:cNvPr id="260" name="Google Shape;260;p35"/>
          <p:cNvSpPr txBox="1"/>
          <p:nvPr/>
        </p:nvSpPr>
        <p:spPr>
          <a:xfrm>
            <a:off x="685800" y="1051560"/>
            <a:ext cx="10789920" cy="53035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Remember the 5 Golden Rules:</a:t>
            </a:r>
            <a:endParaRPr/>
          </a:p>
          <a:p>
            <a:pPr indent="0" lvl="0" marL="0" marR="0" rtl="0" algn="l">
              <a:spcBef>
                <a:spcPts val="90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📧 Write emails politely.</a:t>
            </a:r>
            <a:endParaRPr/>
          </a:p>
          <a:p>
            <a:pPr indent="0" lvl="0" marL="0" marR="0" rtl="0" algn="l">
              <a:spcBef>
                <a:spcPts val="90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🔎 Search using smart keywords.</a:t>
            </a:r>
            <a:endParaRPr/>
          </a:p>
          <a:p>
            <a:pPr indent="0" lvl="0" marL="0" marR="0" rtl="0" algn="l">
              <a:spcBef>
                <a:spcPts val="90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🔍 Verify information before believing it.</a:t>
            </a:r>
            <a:endParaRPr/>
          </a:p>
          <a:p>
            <a:pPr indent="0" lvl="0" marL="0" marR="0" rtl="0" algn="l">
              <a:spcBef>
                <a:spcPts val="90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🛡️ Protect your personal information.</a:t>
            </a:r>
            <a:endParaRPr/>
          </a:p>
          <a:p>
            <a:pPr indent="0" lvl="0" marL="0" marR="0" rtl="0" algn="l">
              <a:spcBef>
                <a:spcPts val="90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🤖 Use educational and AI tools responsibly.</a:t>
            </a:r>
            <a:endParaRPr/>
          </a:p>
          <a:p>
            <a:pPr indent="0" lvl="0" marL="0" marR="0" rtl="0" algn="l">
              <a:spcBef>
                <a:spcPts val="90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900"/>
              </a:spcBef>
              <a:spcAft>
                <a:spcPts val="0"/>
              </a:spcAft>
              <a:buNone/>
            </a:pPr>
            <a:r>
              <a:rPr b="1" i="0" lang="en-US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THINK BEFORE YOU CLICK • CHECK BEFORE YOU SHARE</a:t>
            </a:r>
            <a:endParaRPr/>
          </a:p>
        </p:txBody>
      </p:sp>
      <p:sp>
        <p:nvSpPr>
          <p:cNvPr id="261" name="Google Shape;261;p35"/>
          <p:cNvSpPr txBox="1"/>
          <p:nvPr/>
        </p:nvSpPr>
        <p:spPr>
          <a:xfrm>
            <a:off x="11292840" y="6446520"/>
            <a:ext cx="4572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22</a:t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36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234C69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7" name="Google Shape;267;p36"/>
          <p:cNvSpPr txBox="1"/>
          <p:nvPr/>
        </p:nvSpPr>
        <p:spPr>
          <a:xfrm>
            <a:off x="502920" y="146304"/>
            <a:ext cx="11155680" cy="5029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Student Reflection</a:t>
            </a:r>
            <a:endParaRPr/>
          </a:p>
        </p:txBody>
      </p:sp>
      <p:sp>
        <p:nvSpPr>
          <p:cNvPr id="268" name="Google Shape;268;p36"/>
          <p:cNvSpPr txBox="1"/>
          <p:nvPr/>
        </p:nvSpPr>
        <p:spPr>
          <a:xfrm>
            <a:off x="685800" y="1051560"/>
            <a:ext cx="10789920" cy="53035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Complete these sentences:</a:t>
            </a:r>
            <a:endParaRPr/>
          </a:p>
          <a:p>
            <a:pPr indent="0" lvl="0" marL="0" marR="0" rtl="0" algn="l">
              <a:spcBef>
                <a:spcPts val="90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Today I learned: ______________________________</a:t>
            </a:r>
            <a:endParaRPr/>
          </a:p>
          <a:p>
            <a:pPr indent="0" lvl="0" marL="0" marR="0" rtl="0" algn="l">
              <a:spcBef>
                <a:spcPts val="90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One thing I will check before sharing information: ______________________________</a:t>
            </a:r>
            <a:endParaRPr/>
          </a:p>
          <a:p>
            <a:pPr indent="0" lvl="0" marL="0" marR="0" rtl="0" algn="l">
              <a:spcBef>
                <a:spcPts val="90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One digital safety habit I will follow: ______________________________</a:t>
            </a:r>
            <a:endParaRPr/>
          </a:p>
          <a:p>
            <a:pPr indent="0" lvl="0" marL="0" marR="0" rtl="0" algn="l">
              <a:spcBef>
                <a:spcPts val="90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One educational digital tool I want to explore: ______________________________</a:t>
            </a:r>
            <a:endParaRPr/>
          </a:p>
        </p:txBody>
      </p:sp>
      <p:sp>
        <p:nvSpPr>
          <p:cNvPr id="269" name="Google Shape;269;p36"/>
          <p:cNvSpPr txBox="1"/>
          <p:nvPr/>
        </p:nvSpPr>
        <p:spPr>
          <a:xfrm>
            <a:off x="11292840" y="6446520"/>
            <a:ext cx="4572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23</a:t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37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234C69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5" name="Google Shape;275;p37"/>
          <p:cNvSpPr txBox="1"/>
          <p:nvPr/>
        </p:nvSpPr>
        <p:spPr>
          <a:xfrm>
            <a:off x="502920" y="146304"/>
            <a:ext cx="11155680" cy="5029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Thank You</a:t>
            </a:r>
            <a:endParaRPr/>
          </a:p>
        </p:txBody>
      </p:sp>
      <p:sp>
        <p:nvSpPr>
          <p:cNvPr id="276" name="Google Shape;276;p37"/>
          <p:cNvSpPr txBox="1"/>
          <p:nvPr/>
        </p:nvSpPr>
        <p:spPr>
          <a:xfrm>
            <a:off x="685800" y="1051560"/>
            <a:ext cx="10789920" cy="53035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BE A SMART DIGITAL CITIZEN</a:t>
            </a:r>
            <a:endParaRPr/>
          </a:p>
          <a:p>
            <a:pPr indent="0" lvl="0" marL="0" marR="0" rtl="0" algn="l">
              <a:spcBef>
                <a:spcPts val="90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Think • Check • Create • Share Responsibly</a:t>
            </a:r>
            <a:endParaRPr/>
          </a:p>
          <a:p>
            <a:pPr indent="0" lvl="0" marL="0" marR="0" rtl="0" algn="l">
              <a:spcBef>
                <a:spcPts val="90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90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Use technology to learn, create and connect — safely and responsibly.</a:t>
            </a:r>
            <a:endParaRPr/>
          </a:p>
        </p:txBody>
      </p:sp>
      <p:sp>
        <p:nvSpPr>
          <p:cNvPr id="277" name="Google Shape;277;p37"/>
          <p:cNvSpPr txBox="1"/>
          <p:nvPr/>
        </p:nvSpPr>
        <p:spPr>
          <a:xfrm>
            <a:off x="11292840" y="6446520"/>
            <a:ext cx="4572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24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